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368" r:id="rId5"/>
    <p:sldId id="387" r:id="rId6"/>
    <p:sldId id="261" r:id="rId7"/>
    <p:sldId id="408" r:id="rId8"/>
    <p:sldId id="404" r:id="rId9"/>
    <p:sldId id="389" r:id="rId10"/>
    <p:sldId id="409" r:id="rId11"/>
    <p:sldId id="399" r:id="rId12"/>
    <p:sldId id="398" r:id="rId13"/>
    <p:sldId id="405" r:id="rId14"/>
    <p:sldId id="410" r:id="rId15"/>
    <p:sldId id="406" r:id="rId16"/>
    <p:sldId id="407" r:id="rId17"/>
    <p:sldId id="403" r:id="rId18"/>
    <p:sldId id="390" r:id="rId19"/>
    <p:sldId id="395" r:id="rId20"/>
    <p:sldId id="372" r:id="rId21"/>
    <p:sldId id="4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355793"/>
    <a:srgbClr val="263F6B"/>
    <a:srgbClr val="545454"/>
    <a:srgbClr val="6CE5E8"/>
    <a:srgbClr val="CF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D90C9-0B3F-4068-8341-11AAAF7F0D74}" v="126" dt="2024-05-31T11:09:36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7" autoAdjust="0"/>
  </p:normalViewPr>
  <p:slideViewPr>
    <p:cSldViewPr snapToGrid="0">
      <p:cViewPr>
        <p:scale>
          <a:sx n="61" d="100"/>
          <a:sy n="61" d="100"/>
        </p:scale>
        <p:origin x="8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2137-6B9F-4963-94A2-068374A1643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A8285-237B-4AD5-835B-690FCF5E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US" sz="900" b="1" dirty="0"/>
              <a:t>Cover example with no photo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US" sz="900" dirty="0"/>
              <a:t>To update the text,  just click on the text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US" sz="900" dirty="0"/>
              <a:t>To</a:t>
            </a:r>
            <a:r>
              <a:rPr lang="en-US" sz="900" baseline="0" dirty="0"/>
              <a:t> get m</a:t>
            </a:r>
            <a:r>
              <a:rPr lang="en-US" sz="900" dirty="0"/>
              <a:t>ore slides with this layout</a:t>
            </a:r>
            <a:r>
              <a:rPr lang="en-US" sz="900" baseline="0" dirty="0"/>
              <a:t> just c</a:t>
            </a:r>
            <a:r>
              <a:rPr lang="en-US" sz="900" dirty="0"/>
              <a:t>opy this</a:t>
            </a:r>
            <a:r>
              <a:rPr lang="en-US" sz="900" baseline="0" dirty="0"/>
              <a:t> </a:t>
            </a:r>
            <a:r>
              <a:rPr lang="en-US" sz="900" dirty="0"/>
              <a:t>slide and paste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68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Travel cards provide the user an interactive user for </a:t>
            </a:r>
            <a:r>
              <a:rPr lang="en-US" dirty="0" err="1"/>
              <a:t>itenary</a:t>
            </a:r>
            <a:r>
              <a:rPr lang="en-US" dirty="0"/>
              <a:t> building .User can create their own deck which they can use in future.</a:t>
            </a:r>
            <a:br>
              <a:rPr lang="en-US" dirty="0"/>
            </a:br>
            <a:r>
              <a:rPr lang="en-US" dirty="0"/>
              <a:t>A very good future buildup would be doing some route planning and improving card suggestions using user feedback.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the issue of not having images</a:t>
            </a:r>
          </a:p>
          <a:p>
            <a:r>
              <a:rPr lang="en-US" dirty="0"/>
              <a:t>So that would be a great improvement to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API</a:t>
            </a:r>
          </a:p>
          <a:p>
            <a:r>
              <a:rPr lang="en-US" dirty="0"/>
              <a:t>Web components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Angular </a:t>
            </a:r>
          </a:p>
          <a:p>
            <a:endParaRPr lang="en-US" dirty="0"/>
          </a:p>
          <a:p>
            <a:r>
              <a:rPr lang="en-US" dirty="0"/>
              <a:t>Authorization using JWT(Conceptual)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Tailwind CSS</a:t>
            </a:r>
          </a:p>
          <a:p>
            <a:r>
              <a:rPr lang="en-US" dirty="0"/>
              <a:t>Figma – created your own mockups </a:t>
            </a:r>
          </a:p>
          <a:p>
            <a:r>
              <a:rPr lang="en-US" dirty="0"/>
              <a:t>Express mongo</a:t>
            </a:r>
          </a:p>
          <a:p>
            <a:r>
              <a:rPr lang="en-US" dirty="0"/>
              <a:t>Make node servers scalable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endParaRPr lang="en-GB" noProof="0"/>
          </a:p>
          <a:p>
            <a:endParaRPr lang="en-GB" noProof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8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was the last time u guys played an online video game</a:t>
            </a:r>
          </a:p>
          <a:p>
            <a:r>
              <a:rPr lang="en-US" dirty="0"/>
              <a:t>The excitement of getting new rewards gets u stuck to the screen for hours.</a:t>
            </a:r>
          </a:p>
          <a:p>
            <a:r>
              <a:rPr lang="en-US" dirty="0"/>
              <a:t>Gamification uses various feel good factors to </a:t>
            </a:r>
          </a:p>
          <a:p>
            <a:endParaRPr lang="en-US" dirty="0"/>
          </a:p>
          <a:p>
            <a:r>
              <a:rPr lang="en-US" dirty="0"/>
              <a:t>U guys must have played video games . </a:t>
            </a:r>
          </a:p>
          <a:p>
            <a:r>
              <a:rPr lang="en-US" dirty="0"/>
              <a:t>Its too late before u </a:t>
            </a:r>
            <a:r>
              <a:rPr lang="en-US" dirty="0" err="1"/>
              <a:t>relaise</a:t>
            </a:r>
            <a:r>
              <a:rPr lang="en-US" dirty="0"/>
              <a:t> </a:t>
            </a:r>
            <a:r>
              <a:rPr lang="en-US" dirty="0" err="1"/>
              <a:t>ur</a:t>
            </a:r>
            <a:r>
              <a:rPr lang="en-US" dirty="0"/>
              <a:t> 10 min break lasted for an hour. </a:t>
            </a:r>
          </a:p>
          <a:p>
            <a:r>
              <a:rPr lang="en-US" dirty="0"/>
              <a:t>What keeps us stuck]</a:t>
            </a:r>
          </a:p>
          <a:p>
            <a:r>
              <a:rPr lang="en-US" dirty="0"/>
              <a:t>Thrill of rewards</a:t>
            </a:r>
          </a:p>
          <a:p>
            <a:r>
              <a:rPr lang="en-US" dirty="0"/>
              <a:t>Can we leverage the same concept that games use to our benefit.</a:t>
            </a:r>
          </a:p>
          <a:p>
            <a:endParaRPr lang="en-US" dirty="0"/>
          </a:p>
          <a:p>
            <a:r>
              <a:rPr lang="en-US" dirty="0"/>
              <a:t>What is gamification, what is </a:t>
            </a:r>
            <a:r>
              <a:rPr lang="en-US" dirty="0" err="1"/>
              <a:t>eccom</a:t>
            </a:r>
            <a:r>
              <a:rPr lang="en-US" dirty="0"/>
              <a:t> website without gamification. What gamification does???? </a:t>
            </a:r>
          </a:p>
          <a:p>
            <a:r>
              <a:rPr lang="en-US" dirty="0"/>
              <a:t>Problem statement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6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how do u gamify </a:t>
            </a:r>
            <a:r>
              <a:rPr lang="en-US" dirty="0" err="1"/>
              <a:t>ur</a:t>
            </a:r>
            <a:r>
              <a:rPr lang="en-US" dirty="0"/>
              <a:t> website?? Well do u literally add a game. No we carefully select the elements that everyone loves about games and add them in a very subtle way. Our aim is to make the flow same for our conventional user but also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Gamification design elements include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Various companies have emerged out of good user experience </a:t>
            </a:r>
          </a:p>
          <a:p>
            <a:endParaRPr lang="en-US" dirty="0"/>
          </a:p>
          <a:p>
            <a:r>
              <a:rPr lang="en-US" dirty="0"/>
              <a:t>Design approach </a:t>
            </a:r>
          </a:p>
          <a:p>
            <a:r>
              <a:rPr lang="en-US" dirty="0"/>
              <a:t>All </a:t>
            </a:r>
            <a:r>
              <a:rPr lang="en-US" dirty="0" err="1"/>
              <a:t>eccom</a:t>
            </a:r>
            <a:r>
              <a:rPr lang="en-US" dirty="0"/>
              <a:t> websites are going towards gamification. </a:t>
            </a:r>
          </a:p>
          <a:p>
            <a:r>
              <a:rPr lang="en-US" dirty="0"/>
              <a:t>Pick 1 topic and explain that very well.</a:t>
            </a:r>
          </a:p>
          <a:p>
            <a:r>
              <a:rPr lang="en-US" dirty="0"/>
              <a:t>Explain </a:t>
            </a:r>
            <a:r>
              <a:rPr lang="en-US" dirty="0" err="1"/>
              <a:t>duolingo</a:t>
            </a:r>
            <a:r>
              <a:rPr lang="en-US" dirty="0"/>
              <a:t> example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to roadmap. After quite some discussions we had decided the use </a:t>
            </a:r>
            <a:r>
              <a:rPr lang="en-US" dirty="0" err="1"/>
              <a:t>cases.I</a:t>
            </a:r>
            <a:r>
              <a:rPr lang="en-US" dirty="0"/>
              <a:t> had presented one of my </a:t>
            </a:r>
            <a:r>
              <a:rPr lang="en-US" dirty="0" err="1"/>
              <a:t>usecase</a:t>
            </a:r>
            <a:r>
              <a:rPr lang="en-US" dirty="0"/>
              <a:t> my loyalty dashboard travel map in the mid review presentation and a few more use cases have been implemented. Ill quickly run u thru travel maps again before moving to the new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an interactive widget where the user can see his/her past bookings in a visual format that is much more appealing. The user can apply some basic timeline </a:t>
            </a:r>
            <a:r>
              <a:rPr lang="en-US" dirty="0" err="1"/>
              <a:t>filters.He</a:t>
            </a:r>
            <a:r>
              <a:rPr lang="en-US" dirty="0"/>
              <a:t> can run thru his past bookings and can see all his flights together.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basic workflow of how user data is </a:t>
            </a:r>
            <a:r>
              <a:rPr lang="en-US" dirty="0" err="1"/>
              <a:t>retreived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2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en-US" b="0" i="0" dirty="0" err="1">
                <a:solidFill>
                  <a:srgbClr val="0C0D0E"/>
                </a:solidFill>
                <a:effectLst/>
                <a:highlight>
                  <a:srgbClr val="FFFFFF"/>
                </a:highlight>
                <a:latin typeface="inherit"/>
              </a:rPr>
              <a:t>Personalisation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inherit"/>
              </a:rPr>
              <a:t>. It lets the user add a sprinkle of character to their information/profile, it lets them have their own little imprint on it which in turn  makes the user feel good</a:t>
            </a:r>
          </a:p>
          <a:p>
            <a:pPr algn="l" fontAlgn="base">
              <a:buFont typeface="+mj-lt"/>
              <a:buNone/>
            </a:pP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inherit"/>
              </a:rPr>
              <a:t>It may show users (or make them feel) that the company doesn't just think they are a number or name, they are more than that. Its a face to a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23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components </a:t>
            </a:r>
          </a:p>
          <a:p>
            <a:r>
              <a:rPr lang="en-US" dirty="0"/>
              <a:t>Avatar viewer and the editor component</a:t>
            </a:r>
          </a:p>
          <a:p>
            <a:r>
              <a:rPr lang="en-US" dirty="0"/>
              <a:t>2 services</a:t>
            </a:r>
          </a:p>
          <a:p>
            <a:r>
              <a:rPr lang="en-US" dirty="0" err="1"/>
              <a:t>Dbaas</a:t>
            </a:r>
            <a:r>
              <a:rPr lang="en-US" dirty="0"/>
              <a:t> Service</a:t>
            </a:r>
          </a:p>
          <a:p>
            <a:r>
              <a:rPr lang="en-US" dirty="0"/>
              <a:t>Avatar service</a:t>
            </a:r>
          </a:p>
          <a:p>
            <a:endParaRPr lang="en-US" dirty="0"/>
          </a:p>
          <a:p>
            <a:r>
              <a:rPr lang="en-US" dirty="0"/>
              <a:t>We also have added a node server to interface with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The air Canada website is currently hosted using </a:t>
            </a:r>
            <a:r>
              <a:rPr lang="en-US" dirty="0" err="1"/>
              <a:t>Aem</a:t>
            </a:r>
            <a:r>
              <a:rPr lang="en-US" dirty="0"/>
              <a:t>(Adobe experience manager)</a:t>
            </a:r>
          </a:p>
          <a:p>
            <a:r>
              <a:rPr lang="en-US" dirty="0"/>
              <a:t>It is serving our angular application along some assets.</a:t>
            </a:r>
          </a:p>
          <a:p>
            <a:r>
              <a:rPr lang="en-US" dirty="0"/>
              <a:t>When the user enters the website and logs in the </a:t>
            </a:r>
            <a:r>
              <a:rPr lang="en-US" dirty="0" err="1"/>
              <a:t>dbaas</a:t>
            </a:r>
            <a:r>
              <a:rPr lang="en-US" dirty="0"/>
              <a:t> service passes on the </a:t>
            </a:r>
            <a:r>
              <a:rPr lang="en-US" dirty="0" err="1"/>
              <a:t>userid</a:t>
            </a:r>
            <a:r>
              <a:rPr lang="en-US" dirty="0"/>
              <a:t> and initializes the generate function of the avatar service . It fetches the user avatar configuration file from the </a:t>
            </a:r>
            <a:r>
              <a:rPr lang="en-US" dirty="0" err="1"/>
              <a:t>mongodb</a:t>
            </a:r>
            <a:r>
              <a:rPr lang="en-US" dirty="0"/>
              <a:t> database and loads the required assets from </a:t>
            </a:r>
            <a:r>
              <a:rPr lang="en-US" dirty="0" err="1"/>
              <a:t>aem</a:t>
            </a:r>
            <a:r>
              <a:rPr lang="en-US" dirty="0"/>
              <a:t> to dynamically generate the avatar at runtime rather than a stored image. </a:t>
            </a:r>
          </a:p>
          <a:p>
            <a:r>
              <a:rPr lang="en-US" dirty="0"/>
              <a:t>The avatar editor follows a similar schema and updates the configuration to our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A8285-237B-4AD5-835B-690FCF5E2C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5C7-CBC8-475C-80CB-010B07699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A6244-758F-4EBF-8817-E730DE687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676B2-D99B-465F-888C-90167C18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61E1-7C3C-4AE9-B38A-CB1DB9B9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44CE1-0CB8-46BD-9998-68D1C2E8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A5E5-CE3E-434B-BC3E-1CA7C329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0CFD9-3414-4830-B6A3-EF7E2A8DB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A20E-EA5F-415B-A5E7-53EA717A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92B7-A6D3-491A-827D-7A8D60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436B2-42B6-43E4-A3E6-80BFC34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2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4884D-E062-4D17-A12E-5D83A3326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9F5BD-36E1-4A66-A6DC-DA7F712A2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8F0E-7AD8-4F3A-92E8-0A013A5C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1BB5-BB0A-40B1-B0FF-37E909A7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8118-A9DD-4A7D-AF9F-8F74974B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1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5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n-GB" sz="3300" noProof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2465191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/>
          <p:cNvSpPr>
            <a:spLocks/>
          </p:cNvSpPr>
          <p:nvPr userDrawn="1"/>
        </p:nvSpPr>
        <p:spPr bwMode="auto">
          <a:xfrm>
            <a:off x="7442479" y="6402825"/>
            <a:ext cx="328112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87" name="Freeform 5"/>
          <p:cNvSpPr>
            <a:spLocks noEditPoints="1"/>
          </p:cNvSpPr>
          <p:nvPr userDrawn="1"/>
        </p:nvSpPr>
        <p:spPr bwMode="auto">
          <a:xfrm>
            <a:off x="10668557" y="6544429"/>
            <a:ext cx="989513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18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4660900" y="6402825"/>
            <a:ext cx="313267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63167" y="6402825"/>
            <a:ext cx="313267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7" name="Freeform 7"/>
          <p:cNvSpPr>
            <a:spLocks noEditPoints="1"/>
          </p:cNvSpPr>
          <p:nvPr userDrawn="1"/>
        </p:nvSpPr>
        <p:spPr bwMode="auto">
          <a:xfrm>
            <a:off x="6256867" y="6402825"/>
            <a:ext cx="315383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8" name="Freeform 8"/>
          <p:cNvSpPr>
            <a:spLocks noEditPoints="1"/>
          </p:cNvSpPr>
          <p:nvPr userDrawn="1"/>
        </p:nvSpPr>
        <p:spPr bwMode="auto">
          <a:xfrm>
            <a:off x="5060951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7059084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6659033" y="6402825"/>
            <a:ext cx="31326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5461001" y="6402825"/>
            <a:ext cx="315383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3141793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594191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1580918" y="57243"/>
            <a:ext cx="534030" cy="338886"/>
            <a:chOff x="10996139" y="138792"/>
            <a:chExt cx="400522" cy="338886"/>
          </a:xfrm>
          <a:solidFill>
            <a:schemeClr val="bg2"/>
          </a:solidFill>
        </p:grpSpPr>
        <p:grpSp>
          <p:nvGrpSpPr>
            <p:cNvPr id="4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4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chemeClr val="bg1"/>
                    </a:solidFill>
                  </a:rPr>
                  <a:t>RESTRICTED</a:t>
                </a:r>
              </a:p>
            </p:txBody>
          </p:sp>
          <p:grpSp>
            <p:nvGrpSpPr>
              <p:cNvPr id="4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4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4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1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2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3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4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  <p:sp>
              <p:nvSpPr>
                <p:cNvPr id="55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800"/>
                </a:p>
              </p:txBody>
            </p:sp>
          </p:grpSp>
        </p:grpSp>
        <p:sp>
          <p:nvSpPr>
            <p:cNvPr id="41" name="TextBox 27"/>
            <p:cNvSpPr txBox="1"/>
            <p:nvPr userDrawn="1"/>
          </p:nvSpPr>
          <p:spPr>
            <a:xfrm rot="16200000">
              <a:off x="10888482" y="246449"/>
              <a:ext cx="269659" cy="54346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chemeClr val="bg1"/>
                  </a:solidFill>
                </a:rPr>
                <a:t>Confidential</a:t>
              </a:r>
            </a:p>
          </p:txBody>
        </p:sp>
      </p:grpSp>
      <p:cxnSp>
        <p:nvCxnSpPr>
          <p:cNvPr id="35" name="Conector recto 8"/>
          <p:cNvCxnSpPr/>
          <p:nvPr userDrawn="1"/>
        </p:nvCxnSpPr>
        <p:spPr>
          <a:xfrm flipV="1">
            <a:off x="10519256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495354" y="6398956"/>
            <a:ext cx="84084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30370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62BF-F43F-4020-B6DC-CA1D4D7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C88BE-7C88-4FA7-BC51-99EB08C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5331-F550-4577-A8B2-D783BEDD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A2886-1760-4C08-9A6C-8DB017B2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FA25-D36B-42AD-831E-1FEE8AEC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3166-7E75-42EA-BFC1-2C2A3C33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D29D-727E-4029-9564-2EA0EB3A4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F68D8-CE8E-47C1-94F1-B11AB98F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22D05-F687-430C-A29B-FD8B9316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E6FCF-D2D0-423F-A71E-9C8B05BE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6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68B7-DB0C-41B0-9006-2461B6A2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D97A-4B54-49FA-81CF-C2E7C260D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BC478-1705-434C-A2D6-5ECD10BA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0EBF9-E64C-4DB0-9C8E-B1F287CF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4A639-7D49-48A6-A7A3-DDA5488C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B17E-73BF-4405-B7C3-F32F7C2A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6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B6BD-23E1-4BBF-840E-7A33C6F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56D00-4C67-415F-926D-8091F134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25334-E97C-4473-95A7-7F54B5485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10E40-A934-4079-8F65-E7A737A47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D5EEB-4D80-40BE-B22D-0C4627DFB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DA2C3-3E8C-40C3-A685-18B4E700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E8B60-D49F-4322-827E-E69BED89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FC6EA-F80C-4D75-A76D-ACE99884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2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31D5-C1A8-4DAA-81F8-46037EA7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ED9F2-8898-41C3-976A-95D9C0D4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95ECE-C76B-4495-A8A7-345BBF1F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37B7-66FA-46E7-B898-1CBE0748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08DF2-5A28-4D17-91B4-D5E956F0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366D6-25D6-4FB9-8E2D-4569B500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314A2-51B2-4EFB-B80A-1789F1D1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7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2A1B-3AF7-40AF-9687-478E887B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0115-E522-4B8F-8F43-2BE30CB3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521A7-4FEC-4229-84E9-E1CE3D502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08863-E602-44B4-8598-87AA527A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F2EC5-0283-46D7-A338-2416C2E1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1338B-AEAE-4EB7-983E-2F185E02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236C-CB27-4DD9-9F37-1B966578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A0FFC-B525-4166-A75F-4356E6EDA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2AE63-7E12-4D08-BB0A-4A7F39EF3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24328-79AB-4944-91A9-843EFB3D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E647E-393E-4A89-99D0-20264C86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80AA2-CBC9-416A-A07F-F43867FE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9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D5683-7FF1-4EF5-AD96-85B7FDED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7FFD-9AB5-4426-8E56-60909AE5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5A71-78A2-4AAA-98FB-459C9050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63D9-53C8-4550-ACB8-994A9885C476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8B03A-E936-43F4-A8A3-0789E5625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55AE-CAB9-4B17-A693-B14D8912F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62BBB-066B-4C35-A7FB-047EC8AEF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19499" y="2147272"/>
            <a:ext cx="4988756" cy="514167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 dirty="0">
              <a:solidFill>
                <a:srgbClr val="002060"/>
              </a:solidFill>
              <a:latin typeface="Aptos Display" panose="020B000402020202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Aptos Display" panose="020B0004020202020204" pitchFamily="34" charset="0"/>
              </a:rPr>
              <a:t>Mentor:  </a:t>
            </a:r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Madhuri </a:t>
            </a:r>
            <a:r>
              <a:rPr lang="en-GB" sz="2200" dirty="0" err="1">
                <a:solidFill>
                  <a:schemeClr val="tx2"/>
                </a:solidFill>
                <a:latin typeface="Aptos Display" panose="020B0004020202020204" pitchFamily="34" charset="0"/>
              </a:rPr>
              <a:t>Pendyala</a:t>
            </a:r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 </a:t>
            </a:r>
          </a:p>
          <a:p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&amp; Manoj Kumar C A</a:t>
            </a:r>
          </a:p>
          <a:p>
            <a:r>
              <a:rPr lang="en-GB" dirty="0">
                <a:solidFill>
                  <a:schemeClr val="tx2"/>
                </a:solidFill>
                <a:latin typeface="Aptos Display" panose="020B0004020202020204" pitchFamily="34" charset="0"/>
              </a:rPr>
              <a:t>Intern: </a:t>
            </a:r>
            <a: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  <a:t>Kunal Narang</a:t>
            </a:r>
            <a:br>
              <a:rPr lang="en-GB" sz="2200" dirty="0">
                <a:solidFill>
                  <a:schemeClr val="tx2"/>
                </a:solidFill>
                <a:latin typeface="Aptos Display" panose="020B0004020202020204" pitchFamily="34" charset="0"/>
              </a:rPr>
            </a:br>
            <a:endParaRPr lang="en-GB" sz="2200" dirty="0">
              <a:solidFill>
                <a:schemeClr val="tx2"/>
              </a:solidFill>
              <a:latin typeface="Aptos Display" panose="020B0004020202020204" pitchFamily="34" charset="0"/>
            </a:endParaRPr>
          </a:p>
          <a:p>
            <a:endParaRPr lang="en-GB" dirty="0">
              <a:solidFill>
                <a:schemeClr val="tx2"/>
              </a:solidFill>
              <a:latin typeface="Aptos Display" panose="020B0004020202020204" pitchFamily="34" charset="0"/>
              <a:cs typeface="Calibri Light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11247088" y="1019775"/>
            <a:ext cx="2147272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" b="0">
                <a:solidFill>
                  <a:schemeClr val="bg1">
                    <a:lumMod val="75000"/>
                  </a:schemeClr>
                </a:solidFill>
              </a:rPr>
              <a:t>265ced1609a17cf1a5979880a2ad364653895ae8</a:t>
            </a:r>
            <a:endParaRPr lang="en-GB" sz="1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0B0ED8-E7A2-F4EA-784D-0B7A2D23E302}"/>
              </a:ext>
            </a:extLst>
          </p:cNvPr>
          <p:cNvSpPr txBox="1"/>
          <p:nvPr/>
        </p:nvSpPr>
        <p:spPr>
          <a:xfrm>
            <a:off x="566853" y="1273097"/>
            <a:ext cx="35516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Engaging the users and </a:t>
            </a:r>
          </a:p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Gamifying the </a:t>
            </a:r>
          </a:p>
          <a:p>
            <a:r>
              <a:rPr lang="en-US" sz="440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experience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3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ector People Avatar Faces. Male and Female Line Icons Stock Vector ...">
            <a:extLst>
              <a:ext uri="{FF2B5EF4-FFF2-40B4-BE49-F238E27FC236}">
                <a16:creationId xmlns:a16="http://schemas.microsoft.com/office/drawing/2014/main" id="{0D97E59C-D33E-476D-2153-06054EE7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04"/>
            <a:ext cx="6759392" cy="67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20230-7033-F6C6-79B0-4E9D0ABD9217}"/>
              </a:ext>
            </a:extLst>
          </p:cNvPr>
          <p:cNvSpPr txBox="1"/>
          <p:nvPr/>
        </p:nvSpPr>
        <p:spPr>
          <a:xfrm>
            <a:off x="5353534" y="2108954"/>
            <a:ext cx="80533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User </a:t>
            </a:r>
          </a:p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Avatars</a:t>
            </a:r>
          </a:p>
        </p:txBody>
      </p:sp>
    </p:spTree>
    <p:extLst>
      <p:ext uri="{BB962C8B-B14F-4D97-AF65-F5344CB8AC3E}">
        <p14:creationId xmlns:p14="http://schemas.microsoft.com/office/powerpoint/2010/main" val="375090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712FB-631E-C65E-7D4D-CA0FB860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00" y="778134"/>
            <a:ext cx="9370000" cy="53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47826-DFF8-BA59-89F7-351B7901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34" y="0"/>
            <a:ext cx="9993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E271706-74B5-FF5C-045F-A38DEFE79743}"/>
              </a:ext>
            </a:extLst>
          </p:cNvPr>
          <p:cNvSpPr/>
          <p:nvPr/>
        </p:nvSpPr>
        <p:spPr>
          <a:xfrm>
            <a:off x="78136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3D7D49-6781-CEE6-DE6B-EEACA06B1C79}"/>
              </a:ext>
            </a:extLst>
          </p:cNvPr>
          <p:cNvSpPr txBox="1">
            <a:spLocks/>
          </p:cNvSpPr>
          <p:nvPr/>
        </p:nvSpPr>
        <p:spPr>
          <a:xfrm>
            <a:off x="7273125" y="2365638"/>
            <a:ext cx="3958755" cy="26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20230-7033-F6C6-79B0-4E9D0ABD9217}"/>
              </a:ext>
            </a:extLst>
          </p:cNvPr>
          <p:cNvSpPr txBox="1"/>
          <p:nvPr/>
        </p:nvSpPr>
        <p:spPr>
          <a:xfrm>
            <a:off x="4703218" y="2562753"/>
            <a:ext cx="80533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Travel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BA90B-88E5-A904-4383-1F9D4BBF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9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deaStorm Media Store — World Travel Series - Postcard Set VOL 1">
            <a:extLst>
              <a:ext uri="{FF2B5EF4-FFF2-40B4-BE49-F238E27FC236}">
                <a16:creationId xmlns:a16="http://schemas.microsoft.com/office/drawing/2014/main" id="{C329433F-3FF1-93A5-504F-D7C378CF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285750"/>
            <a:ext cx="62865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22"/>
    </mc:Choice>
    <mc:Fallback xmlns="">
      <p:transition spd="slow" advTm="623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6B160CC-5955-08A7-0D30-438A10324666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038E7-754B-419A-B4D2-A59EA13BE03D}"/>
              </a:ext>
            </a:extLst>
          </p:cNvPr>
          <p:cNvSpPr txBox="1"/>
          <p:nvPr/>
        </p:nvSpPr>
        <p:spPr>
          <a:xfrm>
            <a:off x="4046561" y="323859"/>
            <a:ext cx="4000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Challenges Faced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5D10E-BEC0-CFE1-8C70-5AE49DE38668}"/>
              </a:ext>
            </a:extLst>
          </p:cNvPr>
          <p:cNvSpPr txBox="1"/>
          <p:nvPr/>
        </p:nvSpPr>
        <p:spPr>
          <a:xfrm>
            <a:off x="1587859" y="2488313"/>
            <a:ext cx="948024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Learning Google maps API and tackling the issue of API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Integrating the web component in existing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Tackling the authorization flow for embedded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iframe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Learning AEM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Integrating Amadeus Internal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ECD9EE-9296-FCA6-D6D8-845938A88A57}"/>
              </a:ext>
            </a:extLst>
          </p:cNvPr>
          <p:cNvSpPr/>
          <p:nvPr/>
        </p:nvSpPr>
        <p:spPr>
          <a:xfrm>
            <a:off x="8389207" y="594794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64D62-620E-5BE0-F0DC-13D59B4669D0}"/>
              </a:ext>
            </a:extLst>
          </p:cNvPr>
          <p:cNvSpPr/>
          <p:nvPr/>
        </p:nvSpPr>
        <p:spPr>
          <a:xfrm>
            <a:off x="-1349141" y="594795"/>
            <a:ext cx="4957010" cy="79889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7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BFF5037-21FD-B086-B6FE-7358494FE2A3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1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8483F-A3C8-924D-31C4-E6E3641E3912}"/>
              </a:ext>
            </a:extLst>
          </p:cNvPr>
          <p:cNvSpPr/>
          <p:nvPr/>
        </p:nvSpPr>
        <p:spPr>
          <a:xfrm>
            <a:off x="4453037" y="2113767"/>
            <a:ext cx="3062925" cy="3125243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B8CD5-E41E-20C4-B507-647BD9A3EEDC}"/>
              </a:ext>
            </a:extLst>
          </p:cNvPr>
          <p:cNvSpPr txBox="1"/>
          <p:nvPr/>
        </p:nvSpPr>
        <p:spPr>
          <a:xfrm>
            <a:off x="4493399" y="3322446"/>
            <a:ext cx="3266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Aptos Black" panose="020B0004020202020204" pitchFamily="34" charset="0"/>
              </a:rPr>
              <a:t>LEARNINGS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220ECA3F-2EF0-2801-8140-F9867622BD11}"/>
              </a:ext>
            </a:extLst>
          </p:cNvPr>
          <p:cNvSpPr/>
          <p:nvPr/>
        </p:nvSpPr>
        <p:spPr>
          <a:xfrm rot="19651763" flipH="1" flipV="1">
            <a:off x="3401422" y="3504568"/>
            <a:ext cx="1159325" cy="314952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994514-6BA7-35C6-C06D-15C75497C8E3}"/>
              </a:ext>
            </a:extLst>
          </p:cNvPr>
          <p:cNvGrpSpPr/>
          <p:nvPr/>
        </p:nvGrpSpPr>
        <p:grpSpPr>
          <a:xfrm>
            <a:off x="1154194" y="3461530"/>
            <a:ext cx="2262998" cy="1261996"/>
            <a:chOff x="457898" y="3204124"/>
            <a:chExt cx="2262998" cy="12619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5017C0-52D0-24D4-0418-198053153097}"/>
                </a:ext>
              </a:extLst>
            </p:cNvPr>
            <p:cNvGrpSpPr/>
            <p:nvPr/>
          </p:nvGrpSpPr>
          <p:grpSpPr>
            <a:xfrm>
              <a:off x="457898" y="3204124"/>
              <a:ext cx="2262998" cy="1261996"/>
              <a:chOff x="-147352" y="1230981"/>
              <a:chExt cx="1687841" cy="66040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4C5BBF00-23BA-EB42-C454-752CD9E71FA8}"/>
                  </a:ext>
                </a:extLst>
              </p:cNvPr>
              <p:cNvSpPr/>
              <p:nvPr/>
            </p:nvSpPr>
            <p:spPr>
              <a:xfrm>
                <a:off x="-147352" y="1230981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effectLst>
                <a:outerShdw blurRad="57150" dist="19050" dir="5400000" algn="ctr" rotWithShape="0">
                  <a:schemeClr val="bg1">
                    <a:alpha val="63000"/>
                  </a:scheme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b="1" dirty="0">
                  <a:latin typeface="Aptos Black" panose="020B0004020202020204" pitchFamily="34" charset="0"/>
                </a:endParaRPr>
              </a:p>
              <a:p>
                <a:r>
                  <a:rPr lang="en-US" b="1" dirty="0">
                    <a:latin typeface="Aptos Black" panose="020B0004020202020204" pitchFamily="34" charset="0"/>
                  </a:rPr>
                  <a:t>		</a:t>
                </a:r>
              </a:p>
              <a:p>
                <a:pPr algn="ctr"/>
                <a:endParaRPr lang="en-US" b="1" dirty="0">
                  <a:latin typeface="Aptos Black" panose="020B0004020202020204" pitchFamily="34" charset="0"/>
                </a:endParaRPr>
              </a:p>
              <a:p>
                <a:pPr algn="ctr"/>
                <a:r>
                  <a:rPr lang="en-US" b="1" dirty="0">
                    <a:latin typeface="Aptos Black" panose="020B0004020202020204" pitchFamily="34" charset="0"/>
                  </a:rPr>
                  <a:t>Google Maps API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5E7D1-03E2-5BE8-1290-A1D2244B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3032" y="3332465"/>
              <a:ext cx="732730" cy="732730"/>
            </a:xfrm>
            <a:prstGeom prst="rect">
              <a:avLst/>
            </a:prstGeom>
          </p:spPr>
        </p:pic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BE4BA271-A8BB-AC2A-1C6A-7FF832120D8A}"/>
              </a:ext>
            </a:extLst>
          </p:cNvPr>
          <p:cNvSpPr/>
          <p:nvPr/>
        </p:nvSpPr>
        <p:spPr>
          <a:xfrm rot="5735014" flipH="1" flipV="1">
            <a:off x="5375593" y="1996183"/>
            <a:ext cx="679656" cy="29601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65E96918-4685-31B5-BD82-AD011453E295}"/>
              </a:ext>
            </a:extLst>
          </p:cNvPr>
          <p:cNvSpPr/>
          <p:nvPr/>
        </p:nvSpPr>
        <p:spPr>
          <a:xfrm rot="7517689" flipH="1" flipV="1">
            <a:off x="6688334" y="2273053"/>
            <a:ext cx="937873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D59FD751-3C6F-CC6B-E923-E9F8A1A9CA73}"/>
              </a:ext>
            </a:extLst>
          </p:cNvPr>
          <p:cNvSpPr/>
          <p:nvPr/>
        </p:nvSpPr>
        <p:spPr>
          <a:xfrm>
            <a:off x="1405436" y="1791576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Web Components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6A8878CB-F25B-A665-B599-CA6B23BF9502}"/>
              </a:ext>
            </a:extLst>
          </p:cNvPr>
          <p:cNvSpPr/>
          <p:nvPr/>
        </p:nvSpPr>
        <p:spPr>
          <a:xfrm>
            <a:off x="3912888" y="441473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Authorization using JWTs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1AF2346D-F053-CC32-B68E-2A140A07D4C1}"/>
              </a:ext>
            </a:extLst>
          </p:cNvPr>
          <p:cNvSpPr/>
          <p:nvPr/>
        </p:nvSpPr>
        <p:spPr>
          <a:xfrm>
            <a:off x="7056929" y="621457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latin typeface="Aptos Black" panose="020B0004020202020204" pitchFamily="34" charset="0"/>
              </a:rPr>
              <a:t>HTML, CSS, JS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AB1835FE-FBF0-085D-F5EE-589997A58A14}"/>
              </a:ext>
            </a:extLst>
          </p:cNvPr>
          <p:cNvSpPr/>
          <p:nvPr/>
        </p:nvSpPr>
        <p:spPr>
          <a:xfrm>
            <a:off x="8018624" y="3722233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Figma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D0EE8136-D4B7-91E0-2079-47B99FF5D85A}"/>
              </a:ext>
            </a:extLst>
          </p:cNvPr>
          <p:cNvSpPr/>
          <p:nvPr/>
        </p:nvSpPr>
        <p:spPr>
          <a:xfrm>
            <a:off x="1700823" y="5105260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Express Mongo </a:t>
            </a: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Integration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6FD31E5-6595-A58D-44B9-C9F50113E881}"/>
              </a:ext>
            </a:extLst>
          </p:cNvPr>
          <p:cNvSpPr/>
          <p:nvPr/>
        </p:nvSpPr>
        <p:spPr>
          <a:xfrm rot="18368610" flipH="1" flipV="1">
            <a:off x="3789129" y="4653602"/>
            <a:ext cx="1097966" cy="30423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1486219-74E7-8B92-3724-2F3648129A0D}"/>
              </a:ext>
            </a:extLst>
          </p:cNvPr>
          <p:cNvSpPr/>
          <p:nvPr/>
        </p:nvSpPr>
        <p:spPr>
          <a:xfrm rot="9412312" flipH="1" flipV="1">
            <a:off x="7293637" y="3107848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12CC171-AC48-5997-D06F-49605405652B}"/>
              </a:ext>
            </a:extLst>
          </p:cNvPr>
          <p:cNvSpPr/>
          <p:nvPr/>
        </p:nvSpPr>
        <p:spPr>
          <a:xfrm rot="705998" flipH="1" flipV="1">
            <a:off x="3812958" y="2465638"/>
            <a:ext cx="1050307" cy="296018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492FFB-3438-D594-E2DA-AB1E9F66F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56" y="1761575"/>
            <a:ext cx="870557" cy="8705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016F83-EBFE-EC92-4548-BF566B123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622" y="375570"/>
            <a:ext cx="773530" cy="8052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1992E4-3735-9B63-093F-0BC077924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7147" y="1207509"/>
            <a:ext cx="463208" cy="463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8AAA07-9E79-8480-376C-C06362755A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624" y="1197759"/>
            <a:ext cx="489198" cy="489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8C4744-1F13-69F0-1AEF-2C8E7B3B9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7801" y="1181519"/>
            <a:ext cx="489198" cy="4891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56C59B-5776-1A0B-84F9-042FF1AE0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2596" y="3814004"/>
            <a:ext cx="755053" cy="755053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ED98EC1F-6A6E-F894-D4C0-3BB9AB13D44D}"/>
              </a:ext>
            </a:extLst>
          </p:cNvPr>
          <p:cNvSpPr/>
          <p:nvPr/>
        </p:nvSpPr>
        <p:spPr>
          <a:xfrm>
            <a:off x="6924001" y="5277988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AEM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B73C8D14-5DF7-C6D9-5E45-AC1DDD0A827F}"/>
              </a:ext>
            </a:extLst>
          </p:cNvPr>
          <p:cNvSpPr/>
          <p:nvPr/>
        </p:nvSpPr>
        <p:spPr>
          <a:xfrm>
            <a:off x="8018624" y="2152329"/>
            <a:ext cx="2262998" cy="1261996"/>
          </a:xfrm>
          <a:custGeom>
            <a:avLst/>
            <a:gdLst/>
            <a:ahLst/>
            <a:cxnLst/>
            <a:rect l="l" t="t" r="r" b="b"/>
            <a:pathLst>
              <a:path w="1687841" h="660400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effectLst>
            <a:outerShdw blurRad="57150" dist="19050" dir="5400000" algn="ctr" rotWithShape="0">
              <a:schemeClr val="bg1">
                <a:alpha val="63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endParaRPr lang="en-US" b="1" dirty="0">
              <a:latin typeface="Aptos Black" panose="020B0004020202020204" pitchFamily="34" charset="0"/>
            </a:endParaRPr>
          </a:p>
          <a:p>
            <a:pPr algn="ctr"/>
            <a:r>
              <a:rPr lang="en-US" b="1" dirty="0">
                <a:latin typeface="Aptos Black" panose="020B0004020202020204" pitchFamily="34" charset="0"/>
              </a:rPr>
              <a:t>Angular</a:t>
            </a:r>
          </a:p>
        </p:txBody>
      </p:sp>
      <p:pic>
        <p:nvPicPr>
          <p:cNvPr id="30" name="Picture 29" descr="A letter in pink and purple colors&#10;&#10;Description automatically generated">
            <a:extLst>
              <a:ext uri="{FF2B5EF4-FFF2-40B4-BE49-F238E27FC236}">
                <a16:creationId xmlns:a16="http://schemas.microsoft.com/office/drawing/2014/main" id="{EC9FCCFC-20E3-65C6-55D2-9D5BC8B24E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97" y="2362803"/>
            <a:ext cx="668661" cy="668661"/>
          </a:xfrm>
          <a:prstGeom prst="rect">
            <a:avLst/>
          </a:prstGeom>
          <a:solidFill>
            <a:srgbClr val="263F6B">
              <a:alpha val="30000"/>
            </a:srgbClr>
          </a:solidFill>
          <a:effectLst>
            <a:softEdge rad="38100"/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585F679-CBB8-CBDA-CC26-CDCD944D2E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00272" y="5463547"/>
            <a:ext cx="636704" cy="620786"/>
          </a:xfrm>
          <a:prstGeom prst="rect">
            <a:avLst/>
          </a:prstGeom>
        </p:spPr>
      </p:pic>
      <p:sp>
        <p:nvSpPr>
          <p:cNvPr id="36" name="Freeform 9">
            <a:extLst>
              <a:ext uri="{FF2B5EF4-FFF2-40B4-BE49-F238E27FC236}">
                <a16:creationId xmlns:a16="http://schemas.microsoft.com/office/drawing/2014/main" id="{0FD6C2FF-B975-189C-393F-AD2894174F4D}"/>
              </a:ext>
            </a:extLst>
          </p:cNvPr>
          <p:cNvSpPr/>
          <p:nvPr/>
        </p:nvSpPr>
        <p:spPr>
          <a:xfrm rot="11143576" flipH="1" flipV="1">
            <a:off x="7245965" y="4120890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D80E1E01-9554-8258-02A5-EF86083E5E4A}"/>
              </a:ext>
            </a:extLst>
          </p:cNvPr>
          <p:cNvSpPr/>
          <p:nvPr/>
        </p:nvSpPr>
        <p:spPr>
          <a:xfrm rot="13156959" flipH="1" flipV="1">
            <a:off x="6435427" y="4951105"/>
            <a:ext cx="584769" cy="324736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4" grpId="0" animBg="1"/>
      <p:bldP spid="9" grpId="0" animBg="1"/>
      <p:bldP spid="12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7C9B0E4-7D7F-67D6-E975-606EE591D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4" y="1997232"/>
            <a:ext cx="4768755" cy="25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294C10B5-FDC2-6BCD-966B-AA3D67E52D36}"/>
              </a:ext>
            </a:extLst>
          </p:cNvPr>
          <p:cNvSpPr/>
          <p:nvPr/>
        </p:nvSpPr>
        <p:spPr>
          <a:xfrm>
            <a:off x="952500" y="1701800"/>
            <a:ext cx="5956300" cy="3251200"/>
          </a:xfrm>
          <a:custGeom>
            <a:avLst/>
            <a:gdLst>
              <a:gd name="connsiteX0" fmla="*/ 537721 w 5956300"/>
              <a:gd name="connsiteY0" fmla="*/ 1081475 h 3251200"/>
              <a:gd name="connsiteX1" fmla="*/ 775284 w 5956300"/>
              <a:gd name="connsiteY1" fmla="*/ 519815 h 3251200"/>
              <a:gd name="connsiteX2" fmla="*/ 1930971 w 5956300"/>
              <a:gd name="connsiteY2" fmla="*/ 391498 h 3251200"/>
              <a:gd name="connsiteX3" fmla="*/ 3096172 w 5956300"/>
              <a:gd name="connsiteY3" fmla="*/ 258289 h 3251200"/>
              <a:gd name="connsiteX4" fmla="*/ 3550202 w 5956300"/>
              <a:gd name="connsiteY4" fmla="*/ 15051 h 3251200"/>
              <a:gd name="connsiteX5" fmla="*/ 4113293 w 5956300"/>
              <a:gd name="connsiteY5" fmla="*/ 186718 h 3251200"/>
              <a:gd name="connsiteX6" fmla="*/ 4889543 w 5956300"/>
              <a:gd name="connsiteY6" fmla="*/ 51928 h 3251200"/>
              <a:gd name="connsiteX7" fmla="*/ 5283182 w 5956300"/>
              <a:gd name="connsiteY7" fmla="*/ 419645 h 3251200"/>
              <a:gd name="connsiteX8" fmla="*/ 5788365 w 5956300"/>
              <a:gd name="connsiteY8" fmla="*/ 776525 h 3251200"/>
              <a:gd name="connsiteX9" fmla="*/ 5765753 w 5956300"/>
              <a:gd name="connsiteY9" fmla="*/ 1163508 h 3251200"/>
              <a:gd name="connsiteX10" fmla="*/ 5930930 w 5956300"/>
              <a:gd name="connsiteY10" fmla="*/ 1755196 h 3251200"/>
              <a:gd name="connsiteX11" fmla="*/ 5157163 w 5956300"/>
              <a:gd name="connsiteY11" fmla="*/ 2273130 h 3251200"/>
              <a:gd name="connsiteX12" fmla="*/ 4880167 w 5956300"/>
              <a:gd name="connsiteY12" fmla="*/ 2716934 h 3251200"/>
              <a:gd name="connsiteX13" fmla="*/ 3937086 w 5956300"/>
              <a:gd name="connsiteY13" fmla="*/ 2770669 h 3251200"/>
              <a:gd name="connsiteX14" fmla="*/ 3263142 w 5956300"/>
              <a:gd name="connsiteY14" fmla="*/ 3244125 h 3251200"/>
              <a:gd name="connsiteX15" fmla="*/ 2272218 w 5956300"/>
              <a:gd name="connsiteY15" fmla="*/ 2955130 h 3251200"/>
              <a:gd name="connsiteX16" fmla="*/ 800239 w 5956300"/>
              <a:gd name="connsiteY16" fmla="*/ 2669596 h 3251200"/>
              <a:gd name="connsiteX17" fmla="*/ 153043 w 5956300"/>
              <a:gd name="connsiteY17" fmla="*/ 2351851 h 3251200"/>
              <a:gd name="connsiteX18" fmla="*/ 291334 w 5956300"/>
              <a:gd name="connsiteY18" fmla="*/ 1922949 h 3251200"/>
              <a:gd name="connsiteX19" fmla="*/ -690 w 5956300"/>
              <a:gd name="connsiteY19" fmla="*/ 1482908 h 3251200"/>
              <a:gd name="connsiteX20" fmla="*/ 532620 w 5956300"/>
              <a:gd name="connsiteY20" fmla="*/ 1091786 h 3251200"/>
              <a:gd name="connsiteX21" fmla="*/ 537721 w 5956300"/>
              <a:gd name="connsiteY21" fmla="*/ 1081475 h 3251200"/>
              <a:gd name="connsiteX0" fmla="*/ 1827585 w 5956300"/>
              <a:gd name="connsiteY0" fmla="*/ 3657600 h 3251200"/>
              <a:gd name="connsiteX1" fmla="*/ 1737274 w 5956300"/>
              <a:gd name="connsiteY1" fmla="*/ 3747911 h 3251200"/>
              <a:gd name="connsiteX2" fmla="*/ 1646963 w 5956300"/>
              <a:gd name="connsiteY2" fmla="*/ 3657600 h 3251200"/>
              <a:gd name="connsiteX3" fmla="*/ 1737274 w 5956300"/>
              <a:gd name="connsiteY3" fmla="*/ 3567289 h 3251200"/>
              <a:gd name="connsiteX4" fmla="*/ 1827585 w 5956300"/>
              <a:gd name="connsiteY4" fmla="*/ 3657600 h 3251200"/>
              <a:gd name="connsiteX0" fmla="*/ 1986223 w 5956300"/>
              <a:gd name="connsiteY0" fmla="*/ 3545711 h 3251200"/>
              <a:gd name="connsiteX1" fmla="*/ 1805601 w 5956300"/>
              <a:gd name="connsiteY1" fmla="*/ 3726333 h 3251200"/>
              <a:gd name="connsiteX2" fmla="*/ 1624979 w 5956300"/>
              <a:gd name="connsiteY2" fmla="*/ 3545711 h 3251200"/>
              <a:gd name="connsiteX3" fmla="*/ 1805601 w 5956300"/>
              <a:gd name="connsiteY3" fmla="*/ 3365089 h 3251200"/>
              <a:gd name="connsiteX4" fmla="*/ 1986223 w 5956300"/>
              <a:gd name="connsiteY4" fmla="*/ 3545711 h 3251200"/>
              <a:gd name="connsiteX0" fmla="*/ 2238996 w 5956300"/>
              <a:gd name="connsiteY0" fmla="*/ 3279671 h 3251200"/>
              <a:gd name="connsiteX1" fmla="*/ 1968063 w 5956300"/>
              <a:gd name="connsiteY1" fmla="*/ 3550604 h 3251200"/>
              <a:gd name="connsiteX2" fmla="*/ 1697130 w 5956300"/>
              <a:gd name="connsiteY2" fmla="*/ 3279671 h 3251200"/>
              <a:gd name="connsiteX3" fmla="*/ 1968063 w 5956300"/>
              <a:gd name="connsiteY3" fmla="*/ 3008738 h 3251200"/>
              <a:gd name="connsiteX4" fmla="*/ 2238996 w 5956300"/>
              <a:gd name="connsiteY4" fmla="*/ 3279671 h 3251200"/>
              <a:gd name="connsiteX0" fmla="*/ 647058 w 5956300"/>
              <a:gd name="connsiteY0" fmla="*/ 1970061 h 3251200"/>
              <a:gd name="connsiteX1" fmla="*/ 297815 w 5956300"/>
              <a:gd name="connsiteY1" fmla="*/ 1910079 h 3251200"/>
              <a:gd name="connsiteX2" fmla="*/ 955214 w 5956300"/>
              <a:gd name="connsiteY2" fmla="*/ 2626472 h 3251200"/>
              <a:gd name="connsiteX3" fmla="*/ 802445 w 5956300"/>
              <a:gd name="connsiteY3" fmla="*/ 2655146 h 3251200"/>
              <a:gd name="connsiteX4" fmla="*/ 2271942 w 5956300"/>
              <a:gd name="connsiteY4" fmla="*/ 2941884 h 3251200"/>
              <a:gd name="connsiteX5" fmla="*/ 2179840 w 5956300"/>
              <a:gd name="connsiteY5" fmla="*/ 2810933 h 3251200"/>
              <a:gd name="connsiteX6" fmla="*/ 3974589 w 5956300"/>
              <a:gd name="connsiteY6" fmla="*/ 2615334 h 3251200"/>
              <a:gd name="connsiteX7" fmla="*/ 3937776 w 5956300"/>
              <a:gd name="connsiteY7" fmla="*/ 2759004 h 3251200"/>
              <a:gd name="connsiteX8" fmla="*/ 4705614 w 5956300"/>
              <a:gd name="connsiteY8" fmla="*/ 1727501 h 3251200"/>
              <a:gd name="connsiteX9" fmla="*/ 5153854 w 5956300"/>
              <a:gd name="connsiteY9" fmla="*/ 2264551 h 3251200"/>
              <a:gd name="connsiteX10" fmla="*/ 5762996 w 5956300"/>
              <a:gd name="connsiteY10" fmla="*/ 1155530 h 3251200"/>
              <a:gd name="connsiteX11" fmla="*/ 5563349 w 5956300"/>
              <a:gd name="connsiteY11" fmla="*/ 1356924 h 3251200"/>
              <a:gd name="connsiteX12" fmla="*/ 5284010 w 5956300"/>
              <a:gd name="connsiteY12" fmla="*/ 408356 h 3251200"/>
              <a:gd name="connsiteX13" fmla="*/ 5294488 w 5956300"/>
              <a:gd name="connsiteY13" fmla="*/ 503484 h 3251200"/>
              <a:gd name="connsiteX14" fmla="*/ 4009196 w 5956300"/>
              <a:gd name="connsiteY14" fmla="*/ 297424 h 3251200"/>
              <a:gd name="connsiteX15" fmla="*/ 4111501 w 5956300"/>
              <a:gd name="connsiteY15" fmla="*/ 176106 h 3251200"/>
              <a:gd name="connsiteX16" fmla="*/ 3052741 w 5956300"/>
              <a:gd name="connsiteY16" fmla="*/ 355223 h 3251200"/>
              <a:gd name="connsiteX17" fmla="*/ 3102239 w 5956300"/>
              <a:gd name="connsiteY17" fmla="*/ 250613 h 3251200"/>
              <a:gd name="connsiteX18" fmla="*/ 1930282 w 5956300"/>
              <a:gd name="connsiteY18" fmla="*/ 390746 h 3251200"/>
              <a:gd name="connsiteX19" fmla="*/ 2109522 w 5956300"/>
              <a:gd name="connsiteY19" fmla="*/ 492195 h 3251200"/>
              <a:gd name="connsiteX20" fmla="*/ 569019 w 5956300"/>
              <a:gd name="connsiteY20" fmla="*/ 1188268 h 3251200"/>
              <a:gd name="connsiteX21" fmla="*/ 537721 w 5956300"/>
              <a:gd name="connsiteY21" fmla="*/ 1081475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956300" h="3251200" fill="none" extrusionOk="0">
                <a:moveTo>
                  <a:pt x="537721" y="1081475"/>
                </a:moveTo>
                <a:cubicBezTo>
                  <a:pt x="477689" y="922800"/>
                  <a:pt x="568440" y="646103"/>
                  <a:pt x="775284" y="519815"/>
                </a:cubicBezTo>
                <a:cubicBezTo>
                  <a:pt x="1175056" y="312707"/>
                  <a:pt x="1547795" y="118018"/>
                  <a:pt x="1930971" y="391498"/>
                </a:cubicBezTo>
                <a:cubicBezTo>
                  <a:pt x="2255550" y="127573"/>
                  <a:pt x="2624211" y="28312"/>
                  <a:pt x="3096172" y="258289"/>
                </a:cubicBezTo>
                <a:cubicBezTo>
                  <a:pt x="3181981" y="134676"/>
                  <a:pt x="3347292" y="13667"/>
                  <a:pt x="3550202" y="15051"/>
                </a:cubicBezTo>
                <a:cubicBezTo>
                  <a:pt x="3808200" y="-39493"/>
                  <a:pt x="3991207" y="40588"/>
                  <a:pt x="4113293" y="186718"/>
                </a:cubicBezTo>
                <a:cubicBezTo>
                  <a:pt x="4244114" y="-2802"/>
                  <a:pt x="4641995" y="-57205"/>
                  <a:pt x="4889543" y="51928"/>
                </a:cubicBezTo>
                <a:cubicBezTo>
                  <a:pt x="5075023" y="129432"/>
                  <a:pt x="5260243" y="301318"/>
                  <a:pt x="5283182" y="419645"/>
                </a:cubicBezTo>
                <a:cubicBezTo>
                  <a:pt x="5575488" y="457235"/>
                  <a:pt x="5701427" y="638322"/>
                  <a:pt x="5788365" y="776525"/>
                </a:cubicBezTo>
                <a:cubicBezTo>
                  <a:pt x="5865704" y="909348"/>
                  <a:pt x="5831015" y="1023080"/>
                  <a:pt x="5765753" y="1163508"/>
                </a:cubicBezTo>
                <a:cubicBezTo>
                  <a:pt x="5992454" y="1333317"/>
                  <a:pt x="6041542" y="1592198"/>
                  <a:pt x="5930930" y="1755196"/>
                </a:cubicBezTo>
                <a:cubicBezTo>
                  <a:pt x="5856048" y="2045291"/>
                  <a:pt x="5539373" y="2249456"/>
                  <a:pt x="5157163" y="2273130"/>
                </a:cubicBezTo>
                <a:cubicBezTo>
                  <a:pt x="5164669" y="2452942"/>
                  <a:pt x="5021887" y="2562197"/>
                  <a:pt x="4880167" y="2716934"/>
                </a:cubicBezTo>
                <a:cubicBezTo>
                  <a:pt x="4593002" y="2908605"/>
                  <a:pt x="4283919" y="2919284"/>
                  <a:pt x="3937086" y="2770669"/>
                </a:cubicBezTo>
                <a:cubicBezTo>
                  <a:pt x="3861977" y="2984333"/>
                  <a:pt x="3552759" y="3129699"/>
                  <a:pt x="3263142" y="3244125"/>
                </a:cubicBezTo>
                <a:cubicBezTo>
                  <a:pt x="2799787" y="3351040"/>
                  <a:pt x="2494831" y="3286594"/>
                  <a:pt x="2272218" y="2955130"/>
                </a:cubicBezTo>
                <a:cubicBezTo>
                  <a:pt x="1695360" y="3109154"/>
                  <a:pt x="1132178" y="3017334"/>
                  <a:pt x="800239" y="2669596"/>
                </a:cubicBezTo>
                <a:cubicBezTo>
                  <a:pt x="549568" y="2745121"/>
                  <a:pt x="285954" y="2569342"/>
                  <a:pt x="153043" y="2351851"/>
                </a:cubicBezTo>
                <a:cubicBezTo>
                  <a:pt x="71803" y="2208788"/>
                  <a:pt x="145931" y="2030304"/>
                  <a:pt x="291334" y="1922949"/>
                </a:cubicBezTo>
                <a:cubicBezTo>
                  <a:pt x="90318" y="1782599"/>
                  <a:pt x="-17809" y="1625823"/>
                  <a:pt x="-690" y="1482908"/>
                </a:cubicBezTo>
                <a:cubicBezTo>
                  <a:pt x="-23478" y="1279975"/>
                  <a:pt x="261308" y="1102378"/>
                  <a:pt x="532620" y="1091786"/>
                </a:cubicBezTo>
                <a:cubicBezTo>
                  <a:pt x="535043" y="1087719"/>
                  <a:pt x="536962" y="1084868"/>
                  <a:pt x="537721" y="1081475"/>
                </a:cubicBezTo>
                <a:close/>
              </a:path>
              <a:path w="5956300" h="3251200" fill="none" extrusionOk="0">
                <a:moveTo>
                  <a:pt x="1827585" y="3657600"/>
                </a:moveTo>
                <a:cubicBezTo>
                  <a:pt x="1826350" y="3707935"/>
                  <a:pt x="1786889" y="3751878"/>
                  <a:pt x="1737274" y="3747911"/>
                </a:cubicBezTo>
                <a:cubicBezTo>
                  <a:pt x="1681160" y="3742445"/>
                  <a:pt x="1655403" y="3708243"/>
                  <a:pt x="1646963" y="3657600"/>
                </a:cubicBezTo>
                <a:cubicBezTo>
                  <a:pt x="1639706" y="3607030"/>
                  <a:pt x="1683318" y="3569076"/>
                  <a:pt x="1737274" y="3567289"/>
                </a:cubicBezTo>
                <a:cubicBezTo>
                  <a:pt x="1783237" y="3562731"/>
                  <a:pt x="1828722" y="3593323"/>
                  <a:pt x="1827585" y="3657600"/>
                </a:cubicBezTo>
                <a:close/>
              </a:path>
              <a:path w="5956300" h="3251200" fill="none" extrusionOk="0">
                <a:moveTo>
                  <a:pt x="1986223" y="3545711"/>
                </a:moveTo>
                <a:cubicBezTo>
                  <a:pt x="2003545" y="3633536"/>
                  <a:pt x="1907000" y="3724943"/>
                  <a:pt x="1805601" y="3726333"/>
                </a:cubicBezTo>
                <a:cubicBezTo>
                  <a:pt x="1707686" y="3736719"/>
                  <a:pt x="1632504" y="3638421"/>
                  <a:pt x="1624979" y="3545711"/>
                </a:cubicBezTo>
                <a:cubicBezTo>
                  <a:pt x="1641858" y="3446994"/>
                  <a:pt x="1704671" y="3350528"/>
                  <a:pt x="1805601" y="3365089"/>
                </a:cubicBezTo>
                <a:cubicBezTo>
                  <a:pt x="1879564" y="3367921"/>
                  <a:pt x="1993404" y="3454708"/>
                  <a:pt x="1986223" y="3545711"/>
                </a:cubicBezTo>
                <a:close/>
              </a:path>
              <a:path w="5956300" h="3251200" fill="none" extrusionOk="0">
                <a:moveTo>
                  <a:pt x="2238996" y="3279671"/>
                </a:moveTo>
                <a:cubicBezTo>
                  <a:pt x="2211210" y="3418865"/>
                  <a:pt x="2154159" y="3548201"/>
                  <a:pt x="1968063" y="3550604"/>
                </a:cubicBezTo>
                <a:cubicBezTo>
                  <a:pt x="1817710" y="3519750"/>
                  <a:pt x="1725482" y="3408736"/>
                  <a:pt x="1697130" y="3279671"/>
                </a:cubicBezTo>
                <a:cubicBezTo>
                  <a:pt x="1709712" y="3155313"/>
                  <a:pt x="1841414" y="3008237"/>
                  <a:pt x="1968063" y="3008738"/>
                </a:cubicBezTo>
                <a:cubicBezTo>
                  <a:pt x="2129443" y="2996691"/>
                  <a:pt x="2250396" y="3103351"/>
                  <a:pt x="2238996" y="3279671"/>
                </a:cubicBezTo>
                <a:close/>
              </a:path>
              <a:path w="5956300" h="3251200" fill="none" extrusionOk="0">
                <a:moveTo>
                  <a:pt x="647058" y="1970061"/>
                </a:moveTo>
                <a:cubicBezTo>
                  <a:pt x="531377" y="1978562"/>
                  <a:pt x="382342" y="1968918"/>
                  <a:pt x="297815" y="1910079"/>
                </a:cubicBezTo>
                <a:moveTo>
                  <a:pt x="955214" y="2626472"/>
                </a:moveTo>
                <a:cubicBezTo>
                  <a:pt x="901598" y="2649263"/>
                  <a:pt x="865949" y="2652678"/>
                  <a:pt x="802445" y="2655146"/>
                </a:cubicBezTo>
                <a:moveTo>
                  <a:pt x="2271942" y="2941884"/>
                </a:moveTo>
                <a:cubicBezTo>
                  <a:pt x="2236897" y="2899942"/>
                  <a:pt x="2199865" y="2850523"/>
                  <a:pt x="2179840" y="2810933"/>
                </a:cubicBezTo>
                <a:moveTo>
                  <a:pt x="3974589" y="2615334"/>
                </a:moveTo>
                <a:cubicBezTo>
                  <a:pt x="3966283" y="2671175"/>
                  <a:pt x="3961108" y="2717639"/>
                  <a:pt x="3937776" y="2759004"/>
                </a:cubicBezTo>
                <a:moveTo>
                  <a:pt x="4705614" y="1727501"/>
                </a:moveTo>
                <a:cubicBezTo>
                  <a:pt x="4928878" y="1834414"/>
                  <a:pt x="5158200" y="2058827"/>
                  <a:pt x="5153854" y="2264551"/>
                </a:cubicBezTo>
                <a:moveTo>
                  <a:pt x="5762996" y="1155530"/>
                </a:moveTo>
                <a:cubicBezTo>
                  <a:pt x="5694862" y="1237306"/>
                  <a:pt x="5645434" y="1320727"/>
                  <a:pt x="5563349" y="1356924"/>
                </a:cubicBezTo>
                <a:moveTo>
                  <a:pt x="5284010" y="408356"/>
                </a:moveTo>
                <a:cubicBezTo>
                  <a:pt x="5286994" y="438646"/>
                  <a:pt x="5289756" y="474639"/>
                  <a:pt x="5294488" y="503484"/>
                </a:cubicBezTo>
                <a:moveTo>
                  <a:pt x="4009196" y="297424"/>
                </a:moveTo>
                <a:cubicBezTo>
                  <a:pt x="4038019" y="244226"/>
                  <a:pt x="4057870" y="205788"/>
                  <a:pt x="4111501" y="176106"/>
                </a:cubicBezTo>
                <a:moveTo>
                  <a:pt x="3052741" y="355223"/>
                </a:moveTo>
                <a:cubicBezTo>
                  <a:pt x="3064633" y="324505"/>
                  <a:pt x="3083466" y="293232"/>
                  <a:pt x="3102239" y="250613"/>
                </a:cubicBezTo>
                <a:moveTo>
                  <a:pt x="1930282" y="390746"/>
                </a:moveTo>
                <a:cubicBezTo>
                  <a:pt x="2012891" y="410402"/>
                  <a:pt x="2055243" y="455698"/>
                  <a:pt x="2109522" y="492195"/>
                </a:cubicBezTo>
                <a:moveTo>
                  <a:pt x="569019" y="1188268"/>
                </a:moveTo>
                <a:cubicBezTo>
                  <a:pt x="559060" y="1159356"/>
                  <a:pt x="548080" y="1114001"/>
                  <a:pt x="537721" y="1081475"/>
                </a:cubicBezTo>
              </a:path>
              <a:path w="5956300" h="3251200" stroke="0" extrusionOk="0">
                <a:moveTo>
                  <a:pt x="537721" y="1081475"/>
                </a:moveTo>
                <a:cubicBezTo>
                  <a:pt x="494593" y="873742"/>
                  <a:pt x="551324" y="684963"/>
                  <a:pt x="775284" y="519815"/>
                </a:cubicBezTo>
                <a:cubicBezTo>
                  <a:pt x="1106832" y="287750"/>
                  <a:pt x="1540677" y="227450"/>
                  <a:pt x="1930971" y="391498"/>
                </a:cubicBezTo>
                <a:cubicBezTo>
                  <a:pt x="2126340" y="102882"/>
                  <a:pt x="2726577" y="107286"/>
                  <a:pt x="3096172" y="258289"/>
                </a:cubicBezTo>
                <a:cubicBezTo>
                  <a:pt x="3169671" y="118520"/>
                  <a:pt x="3370808" y="43570"/>
                  <a:pt x="3550202" y="15051"/>
                </a:cubicBezTo>
                <a:cubicBezTo>
                  <a:pt x="3781279" y="-5846"/>
                  <a:pt x="3983159" y="53933"/>
                  <a:pt x="4113293" y="186718"/>
                </a:cubicBezTo>
                <a:cubicBezTo>
                  <a:pt x="4257322" y="12970"/>
                  <a:pt x="4558437" y="22425"/>
                  <a:pt x="4889543" y="51928"/>
                </a:cubicBezTo>
                <a:cubicBezTo>
                  <a:pt x="5092343" y="86140"/>
                  <a:pt x="5215425" y="294861"/>
                  <a:pt x="5283182" y="419645"/>
                </a:cubicBezTo>
                <a:cubicBezTo>
                  <a:pt x="5567227" y="493599"/>
                  <a:pt x="5766290" y="615180"/>
                  <a:pt x="5788365" y="776525"/>
                </a:cubicBezTo>
                <a:cubicBezTo>
                  <a:pt x="5824374" y="900009"/>
                  <a:pt x="5855761" y="1056675"/>
                  <a:pt x="5765753" y="1163508"/>
                </a:cubicBezTo>
                <a:cubicBezTo>
                  <a:pt x="5971057" y="1378440"/>
                  <a:pt x="6000957" y="1555153"/>
                  <a:pt x="5930930" y="1755196"/>
                </a:cubicBezTo>
                <a:cubicBezTo>
                  <a:pt x="5848072" y="2043202"/>
                  <a:pt x="5550395" y="2254869"/>
                  <a:pt x="5157163" y="2273130"/>
                </a:cubicBezTo>
                <a:cubicBezTo>
                  <a:pt x="5172922" y="2428375"/>
                  <a:pt x="5057891" y="2588686"/>
                  <a:pt x="4880167" y="2716934"/>
                </a:cubicBezTo>
                <a:cubicBezTo>
                  <a:pt x="4558259" y="2895605"/>
                  <a:pt x="4198013" y="2883536"/>
                  <a:pt x="3937086" y="2770669"/>
                </a:cubicBezTo>
                <a:cubicBezTo>
                  <a:pt x="3827178" y="3005456"/>
                  <a:pt x="3578091" y="3173288"/>
                  <a:pt x="3263142" y="3244125"/>
                </a:cubicBezTo>
                <a:cubicBezTo>
                  <a:pt x="2890189" y="3231514"/>
                  <a:pt x="2444195" y="3222545"/>
                  <a:pt x="2272218" y="2955130"/>
                </a:cubicBezTo>
                <a:cubicBezTo>
                  <a:pt x="1713965" y="3268263"/>
                  <a:pt x="1191494" y="3125702"/>
                  <a:pt x="800239" y="2669596"/>
                </a:cubicBezTo>
                <a:cubicBezTo>
                  <a:pt x="507292" y="2730010"/>
                  <a:pt x="288278" y="2529065"/>
                  <a:pt x="153043" y="2351851"/>
                </a:cubicBezTo>
                <a:cubicBezTo>
                  <a:pt x="86974" y="2211354"/>
                  <a:pt x="141025" y="2038067"/>
                  <a:pt x="291334" y="1922949"/>
                </a:cubicBezTo>
                <a:cubicBezTo>
                  <a:pt x="101969" y="1865777"/>
                  <a:pt x="-50483" y="1671128"/>
                  <a:pt x="-690" y="1482908"/>
                </a:cubicBezTo>
                <a:cubicBezTo>
                  <a:pt x="41565" y="1226314"/>
                  <a:pt x="230440" y="1111804"/>
                  <a:pt x="532620" y="1091786"/>
                </a:cubicBezTo>
                <a:cubicBezTo>
                  <a:pt x="535069" y="1089008"/>
                  <a:pt x="535903" y="1085432"/>
                  <a:pt x="537721" y="1081475"/>
                </a:cubicBezTo>
                <a:close/>
              </a:path>
              <a:path w="5956300" h="3251200" stroke="0" extrusionOk="0">
                <a:moveTo>
                  <a:pt x="1827585" y="3657600"/>
                </a:moveTo>
                <a:cubicBezTo>
                  <a:pt x="1830679" y="3695501"/>
                  <a:pt x="1790060" y="3736986"/>
                  <a:pt x="1737274" y="3747911"/>
                </a:cubicBezTo>
                <a:cubicBezTo>
                  <a:pt x="1685141" y="3759116"/>
                  <a:pt x="1644358" y="3704685"/>
                  <a:pt x="1646963" y="3657600"/>
                </a:cubicBezTo>
                <a:cubicBezTo>
                  <a:pt x="1658543" y="3617048"/>
                  <a:pt x="1676434" y="3570354"/>
                  <a:pt x="1737274" y="3567289"/>
                </a:cubicBezTo>
                <a:cubicBezTo>
                  <a:pt x="1783639" y="3568521"/>
                  <a:pt x="1827497" y="3603307"/>
                  <a:pt x="1827585" y="3657600"/>
                </a:cubicBezTo>
                <a:close/>
              </a:path>
              <a:path w="5956300" h="3251200" stroke="0" extrusionOk="0">
                <a:moveTo>
                  <a:pt x="1986223" y="3545711"/>
                </a:moveTo>
                <a:cubicBezTo>
                  <a:pt x="1984497" y="3647973"/>
                  <a:pt x="1903255" y="3731578"/>
                  <a:pt x="1805601" y="3726333"/>
                </a:cubicBezTo>
                <a:cubicBezTo>
                  <a:pt x="1685690" y="3731176"/>
                  <a:pt x="1634584" y="3671811"/>
                  <a:pt x="1624979" y="3545711"/>
                </a:cubicBezTo>
                <a:cubicBezTo>
                  <a:pt x="1617428" y="3444646"/>
                  <a:pt x="1704827" y="3338684"/>
                  <a:pt x="1805601" y="3365089"/>
                </a:cubicBezTo>
                <a:cubicBezTo>
                  <a:pt x="1915001" y="3346624"/>
                  <a:pt x="1988811" y="3443264"/>
                  <a:pt x="1986223" y="3545711"/>
                </a:cubicBezTo>
                <a:close/>
              </a:path>
              <a:path w="5956300" h="3251200" stroke="0" extrusionOk="0">
                <a:moveTo>
                  <a:pt x="2238996" y="3279671"/>
                </a:moveTo>
                <a:cubicBezTo>
                  <a:pt x="2232711" y="3444618"/>
                  <a:pt x="2134170" y="3544818"/>
                  <a:pt x="1968063" y="3550604"/>
                </a:cubicBezTo>
                <a:cubicBezTo>
                  <a:pt x="1826484" y="3531283"/>
                  <a:pt x="1709478" y="3434753"/>
                  <a:pt x="1697130" y="3279671"/>
                </a:cubicBezTo>
                <a:cubicBezTo>
                  <a:pt x="1711672" y="3107210"/>
                  <a:pt x="1859113" y="2995169"/>
                  <a:pt x="1968063" y="3008738"/>
                </a:cubicBezTo>
                <a:cubicBezTo>
                  <a:pt x="2127585" y="3010508"/>
                  <a:pt x="2239907" y="3141669"/>
                  <a:pt x="2238996" y="3279671"/>
                </a:cubicBezTo>
                <a:close/>
              </a:path>
              <a:path w="5956300" h="3251200" fill="none" stroke="0" extrusionOk="0">
                <a:moveTo>
                  <a:pt x="647058" y="1970061"/>
                </a:moveTo>
                <a:cubicBezTo>
                  <a:pt x="554356" y="1990336"/>
                  <a:pt x="421693" y="1940277"/>
                  <a:pt x="297815" y="1910079"/>
                </a:cubicBezTo>
                <a:moveTo>
                  <a:pt x="955214" y="2626472"/>
                </a:moveTo>
                <a:cubicBezTo>
                  <a:pt x="912500" y="2643190"/>
                  <a:pt x="855899" y="2644334"/>
                  <a:pt x="802445" y="2655146"/>
                </a:cubicBezTo>
                <a:moveTo>
                  <a:pt x="2271942" y="2941884"/>
                </a:moveTo>
                <a:cubicBezTo>
                  <a:pt x="2230926" y="2891512"/>
                  <a:pt x="2205985" y="2869984"/>
                  <a:pt x="2179840" y="2810933"/>
                </a:cubicBezTo>
                <a:moveTo>
                  <a:pt x="3974589" y="2615334"/>
                </a:moveTo>
                <a:cubicBezTo>
                  <a:pt x="3967646" y="2663652"/>
                  <a:pt x="3956427" y="2701965"/>
                  <a:pt x="3937776" y="2759004"/>
                </a:cubicBezTo>
                <a:moveTo>
                  <a:pt x="4705614" y="1727501"/>
                </a:moveTo>
                <a:cubicBezTo>
                  <a:pt x="4944959" y="1795389"/>
                  <a:pt x="5121047" y="2077909"/>
                  <a:pt x="5153854" y="2264551"/>
                </a:cubicBezTo>
                <a:moveTo>
                  <a:pt x="5762996" y="1155530"/>
                </a:moveTo>
                <a:cubicBezTo>
                  <a:pt x="5727318" y="1238673"/>
                  <a:pt x="5658191" y="1300946"/>
                  <a:pt x="5563349" y="1356924"/>
                </a:cubicBezTo>
                <a:moveTo>
                  <a:pt x="5284010" y="408356"/>
                </a:moveTo>
                <a:cubicBezTo>
                  <a:pt x="5292487" y="440127"/>
                  <a:pt x="5301631" y="475741"/>
                  <a:pt x="5294488" y="503484"/>
                </a:cubicBezTo>
                <a:moveTo>
                  <a:pt x="4009196" y="297424"/>
                </a:moveTo>
                <a:cubicBezTo>
                  <a:pt x="4032638" y="261449"/>
                  <a:pt x="4077617" y="208094"/>
                  <a:pt x="4111501" y="176106"/>
                </a:cubicBezTo>
                <a:moveTo>
                  <a:pt x="3052741" y="355223"/>
                </a:moveTo>
                <a:cubicBezTo>
                  <a:pt x="3058204" y="316532"/>
                  <a:pt x="3078347" y="281115"/>
                  <a:pt x="3102239" y="250613"/>
                </a:cubicBezTo>
                <a:moveTo>
                  <a:pt x="1930282" y="390746"/>
                </a:moveTo>
                <a:cubicBezTo>
                  <a:pt x="1994455" y="425718"/>
                  <a:pt x="2062071" y="458620"/>
                  <a:pt x="2109522" y="492195"/>
                </a:cubicBezTo>
                <a:moveTo>
                  <a:pt x="569019" y="1188268"/>
                </a:moveTo>
                <a:cubicBezTo>
                  <a:pt x="556955" y="1144039"/>
                  <a:pt x="546671" y="1113474"/>
                  <a:pt x="537721" y="1081475"/>
                </a:cubicBezTo>
              </a:path>
            </a:pathLst>
          </a:custGeom>
          <a:gradFill>
            <a:gsLst>
              <a:gs pos="54000">
                <a:schemeClr val="accent1">
                  <a:lumMod val="7000"/>
                  <a:lumOff val="93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loudCallo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Any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51764-7D41-0A5E-EC58-4EDB990E3699}"/>
              </a:ext>
            </a:extLst>
          </p:cNvPr>
          <p:cNvSpPr txBox="1"/>
          <p:nvPr/>
        </p:nvSpPr>
        <p:spPr>
          <a:xfrm>
            <a:off x="7988300" y="1701800"/>
            <a:ext cx="11811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B900F-90B3-48AD-7A23-28B32741F577}"/>
              </a:ext>
            </a:extLst>
          </p:cNvPr>
          <p:cNvSpPr txBox="1"/>
          <p:nvPr/>
        </p:nvSpPr>
        <p:spPr>
          <a:xfrm>
            <a:off x="7124700" y="3429000"/>
            <a:ext cx="109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98D39-F854-1466-F944-B0BD8A902577}"/>
              </a:ext>
            </a:extLst>
          </p:cNvPr>
          <p:cNvSpPr txBox="1"/>
          <p:nvPr/>
        </p:nvSpPr>
        <p:spPr>
          <a:xfrm>
            <a:off x="9525000" y="0"/>
            <a:ext cx="1930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D1A01-6BBA-875E-C3D1-48A3C375B522}"/>
              </a:ext>
            </a:extLst>
          </p:cNvPr>
          <p:cNvSpPr txBox="1"/>
          <p:nvPr/>
        </p:nvSpPr>
        <p:spPr>
          <a:xfrm>
            <a:off x="9188450" y="2772266"/>
            <a:ext cx="1181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202F-7F47-FD16-FF45-98EDF59DEFF5}"/>
              </a:ext>
            </a:extLst>
          </p:cNvPr>
          <p:cNvSpPr txBox="1"/>
          <p:nvPr/>
        </p:nvSpPr>
        <p:spPr>
          <a:xfrm>
            <a:off x="8242300" y="3703290"/>
            <a:ext cx="11811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0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gamification feature">
            <a:extLst>
              <a:ext uri="{FF2B5EF4-FFF2-40B4-BE49-F238E27FC236}">
                <a16:creationId xmlns:a16="http://schemas.microsoft.com/office/drawing/2014/main" id="{CAB82466-F02E-00C2-AE3C-3EBE6200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887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0887-D592-AB1B-6F57-7F0CC1B13065}"/>
              </a:ext>
            </a:extLst>
          </p:cNvPr>
          <p:cNvSpPr txBox="1"/>
          <p:nvPr/>
        </p:nvSpPr>
        <p:spPr>
          <a:xfrm>
            <a:off x="3294201" y="5433877"/>
            <a:ext cx="8897799" cy="1091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1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Focus on the key sections where user may feel disconnected or disengaged during his journey on the website and create solutions to solve the same</a:t>
            </a:r>
            <a:endParaRPr lang="en-US" sz="24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655D4-49BE-E694-4D8F-7073CA117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0332" r="4438" b="9082"/>
          <a:stretch/>
        </p:blipFill>
        <p:spPr bwMode="auto">
          <a:xfrm>
            <a:off x="1312606" y="855406"/>
            <a:ext cx="9682317" cy="4753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0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9 Gamification Trends for 2022-2025: Top Stats, Facts &amp; Examples">
            <a:extLst>
              <a:ext uri="{FF2B5EF4-FFF2-40B4-BE49-F238E27FC236}">
                <a16:creationId xmlns:a16="http://schemas.microsoft.com/office/drawing/2014/main" id="{6C14AC27-57A8-2C9A-3AA0-C6AC660A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98" y="974007"/>
            <a:ext cx="89344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6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86A88-F9C9-A678-1BFE-44730870FCF8}"/>
              </a:ext>
            </a:extLst>
          </p:cNvPr>
          <p:cNvSpPr txBox="1">
            <a:spLocks/>
          </p:cNvSpPr>
          <p:nvPr/>
        </p:nvSpPr>
        <p:spPr>
          <a:xfrm>
            <a:off x="364930" y="-133952"/>
            <a:ext cx="860164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A long shot of a road">
            <a:extLst>
              <a:ext uri="{FF2B5EF4-FFF2-40B4-BE49-F238E27FC236}">
                <a16:creationId xmlns:a16="http://schemas.microsoft.com/office/drawing/2014/main" id="{AB3862A2-6FEB-9682-8AE1-F7B326B6A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9"/>
          <a:stretch/>
        </p:blipFill>
        <p:spPr>
          <a:xfrm>
            <a:off x="13283" y="1146408"/>
            <a:ext cx="7819345" cy="57502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FF2D8B-6D83-9147-9658-D5146F30D626}"/>
              </a:ext>
            </a:extLst>
          </p:cNvPr>
          <p:cNvGrpSpPr/>
          <p:nvPr/>
        </p:nvGrpSpPr>
        <p:grpSpPr>
          <a:xfrm>
            <a:off x="1255853" y="1388671"/>
            <a:ext cx="335666" cy="1053587"/>
            <a:chOff x="1255853" y="1388671"/>
            <a:chExt cx="335666" cy="10535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610191-7E2E-D599-5A23-69C0B8D76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6C99A826-82EB-3AA0-CFC2-A7595994502A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32BCCA-8D25-7D3C-34FF-9A2D553C8962}"/>
              </a:ext>
            </a:extLst>
          </p:cNvPr>
          <p:cNvGrpSpPr/>
          <p:nvPr/>
        </p:nvGrpSpPr>
        <p:grpSpPr>
          <a:xfrm>
            <a:off x="5554933" y="5431834"/>
            <a:ext cx="335666" cy="1053587"/>
            <a:chOff x="1255853" y="1388671"/>
            <a:chExt cx="335666" cy="1053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804382-913B-A405-8773-DDEDEFAF6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A2991B34-EFBB-BF70-02A9-53E0FA734E8C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993E5-CCC8-5335-FC06-4BA096F46C9D}"/>
              </a:ext>
            </a:extLst>
          </p:cNvPr>
          <p:cNvGrpSpPr/>
          <p:nvPr/>
        </p:nvGrpSpPr>
        <p:grpSpPr>
          <a:xfrm>
            <a:off x="4970011" y="3131811"/>
            <a:ext cx="335666" cy="1053587"/>
            <a:chOff x="1255853" y="1388671"/>
            <a:chExt cx="335666" cy="10535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8207DA-3B5E-66EC-A8B8-DF40C4C62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53BE991-699B-11F7-4D92-F931316C3F14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0A780-990D-4590-FAE0-79B314982E3C}"/>
              </a:ext>
            </a:extLst>
          </p:cNvPr>
          <p:cNvGrpSpPr/>
          <p:nvPr/>
        </p:nvGrpSpPr>
        <p:grpSpPr>
          <a:xfrm>
            <a:off x="2392411" y="2737702"/>
            <a:ext cx="335666" cy="1053587"/>
            <a:chOff x="1255853" y="1388671"/>
            <a:chExt cx="335666" cy="105358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869FCC-9A49-3129-1A45-C6E7528B5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686" y="1932972"/>
              <a:ext cx="0" cy="50928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C695E4E9-B9C7-3EF4-CAD2-531EA33190DF}"/>
                </a:ext>
              </a:extLst>
            </p:cNvPr>
            <p:cNvSpPr/>
            <p:nvPr/>
          </p:nvSpPr>
          <p:spPr>
            <a:xfrm rot="8123929">
              <a:off x="1255853" y="1388671"/>
              <a:ext cx="335666" cy="347241"/>
            </a:xfrm>
            <a:prstGeom prst="teardrop">
              <a:avLst>
                <a:gd name="adj" fmla="val 137027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B7605-0485-DE68-C19E-60F2CB077549}"/>
              </a:ext>
            </a:extLst>
          </p:cNvPr>
          <p:cNvSpPr txBox="1"/>
          <p:nvPr/>
        </p:nvSpPr>
        <p:spPr>
          <a:xfrm>
            <a:off x="1665699" y="1433078"/>
            <a:ext cx="362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Loyalty Dashboard Travel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A7A40-F3B6-5728-3BF2-6356AC4BB282}"/>
              </a:ext>
            </a:extLst>
          </p:cNvPr>
          <p:cNvSpPr txBox="1"/>
          <p:nvPr/>
        </p:nvSpPr>
        <p:spPr>
          <a:xfrm>
            <a:off x="3333589" y="5424922"/>
            <a:ext cx="300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Travel destination</a:t>
            </a:r>
          </a:p>
          <a:p>
            <a:r>
              <a:rPr lang="en-US" dirty="0">
                <a:latin typeface="Aptos Black" panose="020B0004020202020204" pitchFamily="34" charset="0"/>
              </a:rPr>
              <a:t> suggestions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0B586-0A3D-7EAA-E354-3333B51EB4BC}"/>
              </a:ext>
            </a:extLst>
          </p:cNvPr>
          <p:cNvSpPr txBox="1"/>
          <p:nvPr/>
        </p:nvSpPr>
        <p:spPr>
          <a:xfrm>
            <a:off x="5359489" y="3105067"/>
            <a:ext cx="300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Travel Postcards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6BD7A0-AD77-16F8-6351-75CD3D44DE35}"/>
              </a:ext>
            </a:extLst>
          </p:cNvPr>
          <p:cNvSpPr txBox="1"/>
          <p:nvPr/>
        </p:nvSpPr>
        <p:spPr>
          <a:xfrm>
            <a:off x="696650" y="2768591"/>
            <a:ext cx="421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Black" panose="020B0004020202020204" pitchFamily="34" charset="0"/>
              </a:rPr>
              <a:t>Profile Avatars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BE933-0D15-4C18-5B39-87F21FD74A5C}"/>
              </a:ext>
            </a:extLst>
          </p:cNvPr>
          <p:cNvSpPr txBox="1"/>
          <p:nvPr/>
        </p:nvSpPr>
        <p:spPr>
          <a:xfrm>
            <a:off x="-1119843" y="248449"/>
            <a:ext cx="60948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122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23C319E-6CA5-3DD3-4989-D9864F6E1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886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91969-3F29-9411-9B00-8C465A302914}"/>
              </a:ext>
            </a:extLst>
          </p:cNvPr>
          <p:cNvSpPr txBox="1">
            <a:spLocks/>
          </p:cNvSpPr>
          <p:nvPr/>
        </p:nvSpPr>
        <p:spPr>
          <a:xfrm>
            <a:off x="1245705" y="910218"/>
            <a:ext cx="9939130" cy="15149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Loyalty Dashboard Travel Map</a:t>
            </a:r>
          </a:p>
        </p:txBody>
      </p:sp>
    </p:spTree>
    <p:extLst>
      <p:ext uri="{BB962C8B-B14F-4D97-AF65-F5344CB8AC3E}">
        <p14:creationId xmlns:p14="http://schemas.microsoft.com/office/powerpoint/2010/main" val="410346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"/>
    </mc:Choice>
    <mc:Fallback xmlns="">
      <p:transition spd="slow" advTm="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7DD67C-A850-70B4-164C-09615A8E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11EFCC4-8306-0930-C4D0-0A8CA5A533B2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563A9-7A27-A3F9-69EB-15C060EE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6" y="242682"/>
            <a:ext cx="12192000" cy="6615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2BA8E-F756-348B-A476-6FB654BB50AA}"/>
              </a:ext>
            </a:extLst>
          </p:cNvPr>
          <p:cNvSpPr txBox="1"/>
          <p:nvPr/>
        </p:nvSpPr>
        <p:spPr>
          <a:xfrm>
            <a:off x="-1200873" y="242682"/>
            <a:ext cx="620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Data Retrieval Flow</a:t>
            </a:r>
          </a:p>
        </p:txBody>
      </p:sp>
    </p:spTree>
    <p:extLst>
      <p:ext uri="{BB962C8B-B14F-4D97-AF65-F5344CB8AC3E}">
        <p14:creationId xmlns:p14="http://schemas.microsoft.com/office/powerpoint/2010/main" val="24193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10411C-4D1F-91B8-29BA-9311FB09CDDA}"/>
              </a:ext>
            </a:extLst>
          </p:cNvPr>
          <p:cNvSpPr/>
          <p:nvPr/>
        </p:nvSpPr>
        <p:spPr>
          <a:xfrm>
            <a:off x="0" y="0"/>
            <a:ext cx="12131040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E4381-685C-2E55-4A83-07F3AE22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089"/>
            <a:ext cx="12192000" cy="5931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305AA-48AE-51A7-EEAA-5AC161216912}"/>
              </a:ext>
            </a:extLst>
          </p:cNvPr>
          <p:cNvSpPr txBox="1"/>
          <p:nvPr/>
        </p:nvSpPr>
        <p:spPr>
          <a:xfrm>
            <a:off x="-865208" y="301573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>
                <a:solidFill>
                  <a:schemeClr val="accent1">
                    <a:lumMod val="75000"/>
                  </a:schemeClr>
                </a:solidFill>
                <a:latin typeface="Aptos Black" panose="020B0004020202020204" pitchFamily="34" charset="0"/>
              </a:rPr>
              <a:t>Data Ingestion Flow</a:t>
            </a:r>
          </a:p>
        </p:txBody>
      </p:sp>
    </p:spTree>
    <p:extLst>
      <p:ext uri="{BB962C8B-B14F-4D97-AF65-F5344CB8AC3E}">
        <p14:creationId xmlns:p14="http://schemas.microsoft.com/office/powerpoint/2010/main" val="35729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769057C322A40800F9A9C09542A0B" ma:contentTypeVersion="6" ma:contentTypeDescription="Create a new document." ma:contentTypeScope="" ma:versionID="a24e618d244850a18c23f8e22eae4a36">
  <xsd:schema xmlns:xsd="http://www.w3.org/2001/XMLSchema" xmlns:xs="http://www.w3.org/2001/XMLSchema" xmlns:p="http://schemas.microsoft.com/office/2006/metadata/properties" xmlns:ns2="236ef488-7b3b-4652-ac55-8aba67910c0b" targetNamespace="http://schemas.microsoft.com/office/2006/metadata/properties" ma:root="true" ma:fieldsID="70904bcb483d95135b83580cc1f309e1" ns2:_="">
    <xsd:import namespace="236ef488-7b3b-4652-ac55-8aba67910c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ef488-7b3b-4652-ac55-8aba67910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D720B-E5FC-434D-BE97-A3644A46C8D8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36ef488-7b3b-4652-ac55-8aba67910c0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5053457-1C79-4A4A-A9F2-F8FDFD9AE8E2}">
  <ds:schemaRefs>
    <ds:schemaRef ds:uri="236ef488-7b3b-4652-ac55-8aba67910c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2929EA-D8FF-474C-9A3C-7E22FE75CE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5872</TotalTime>
  <Words>754</Words>
  <Application>Microsoft Office PowerPoint</Application>
  <PresentationFormat>Widescreen</PresentationFormat>
  <Paragraphs>139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Black</vt:lpstr>
      <vt:lpstr>Aptos Display</vt:lpstr>
      <vt:lpstr>Arial</vt:lpstr>
      <vt:lpstr>Calibri</vt:lpstr>
      <vt:lpstr>Calibri Light</vt:lpstr>
      <vt:lpstr>Dreaming Outloud Pro</vt:lpstr>
      <vt:lpstr>inherit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Jafrulla Khan PATHAN</dc:creator>
  <cp:lastModifiedBy>Kunal NARANG</cp:lastModifiedBy>
  <cp:revision>12</cp:revision>
  <dcterms:created xsi:type="dcterms:W3CDTF">2021-03-09T11:07:04Z</dcterms:created>
  <dcterms:modified xsi:type="dcterms:W3CDTF">2024-06-06T05:19:36Z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0x010100E04769057C322A40800F9A9C09542A0B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etDate">
    <vt:lpwstr>2024-06-06T03:59:56Z</vt:lpwstr>
  </property>
  <property fmtid="{D5CDD505-2E9C-101B-9397-08002B2CF9AE}" pid="5" name="MSIP_Label_7f0ea3bf-098d-497f-9948-5e528bb54b39_Method">
    <vt:lpwstr>Privileged</vt:lpwstr>
  </property>
  <property fmtid="{D5CDD505-2E9C-101B-9397-08002B2CF9AE}" pid="6" name="MSIP_Label_7f0ea3bf-098d-497f-9948-5e528bb54b39_Name">
    <vt:lpwstr>7f0ea3bf-098d-497f-9948-5e528bb54b39</vt:lpwstr>
  </property>
  <property fmtid="{D5CDD505-2E9C-101B-9397-08002B2CF9AE}" pid="7" name="MSIP_Label_7f0ea3bf-098d-497f-9948-5e528bb54b39_SiteId">
    <vt:lpwstr>b3f4f7c2-72ce-4192-aba4-d6c7719b5766</vt:lpwstr>
  </property>
  <property fmtid="{D5CDD505-2E9C-101B-9397-08002B2CF9AE}" pid="8" name="MSIP_Label_7f0ea3bf-098d-497f-9948-5e528bb54b39_ActionId">
    <vt:lpwstr>7b0a2399-7d22-4477-92f9-18955bb2926d</vt:lpwstr>
  </property>
  <property fmtid="{D5CDD505-2E9C-101B-9397-08002B2CF9AE}" pid="9" name="MSIP_Label_7f0ea3bf-098d-497f-9948-5e528bb54b39_ContentBits">
    <vt:lpwstr>0</vt:lpwstr>
  </property>
</Properties>
</file>